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305" r:id="rId10"/>
    <p:sldId id="306" r:id="rId11"/>
    <p:sldId id="307" r:id="rId12"/>
    <p:sldId id="308" r:id="rId13"/>
    <p:sldId id="290" r:id="rId14"/>
    <p:sldId id="297" r:id="rId15"/>
    <p:sldId id="291" r:id="rId16"/>
    <p:sldId id="293" r:id="rId17"/>
    <p:sldId id="296" r:id="rId18"/>
    <p:sldId id="292" r:id="rId19"/>
    <p:sldId id="301" r:id="rId20"/>
    <p:sldId id="273" r:id="rId21"/>
    <p:sldId id="300" r:id="rId22"/>
    <p:sldId id="303" r:id="rId23"/>
    <p:sldId id="304" r:id="rId24"/>
    <p:sldId id="302" r:id="rId25"/>
    <p:sldId id="299" r:id="rId26"/>
    <p:sldId id="295" r:id="rId27"/>
    <p:sldId id="264" r:id="rId28"/>
    <p:sldId id="284" r:id="rId29"/>
    <p:sldId id="26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6" autoAdjust="0"/>
    <p:restoredTop sz="77027" autoAdjust="0"/>
  </p:normalViewPr>
  <p:slideViewPr>
    <p:cSldViewPr snapToGrid="0">
      <p:cViewPr varScale="1">
        <p:scale>
          <a:sx n="63" d="100"/>
          <a:sy n="63" d="100"/>
        </p:scale>
        <p:origin x="67" y="149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NYU Depth dataset was captured using a Microsoft Kinect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SUN RGB-D dataset was captured using a Kinect v1 and v2, Intel </a:t>
            </a:r>
            <a:r>
              <a:rPr lang="en-US" dirty="0" err="1"/>
              <a:t>Realsense</a:t>
            </a:r>
            <a:r>
              <a:rPr lang="en-US" dirty="0"/>
              <a:t> and Asus </a:t>
            </a:r>
            <a:r>
              <a:rPr lang="en-US" dirty="0" err="1"/>
              <a:t>Xtion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2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 smtClean="0"/>
              <a:t>EAMS: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 smtClean="0"/>
              <a:t>Mean</a:t>
            </a:r>
            <a:r>
              <a:rPr lang="en-GB" baseline="0" dirty="0" smtClean="0"/>
              <a:t> shift procedure is extremely versatile tool for feature space analysis and can provide reliable solutions for many computer vision tasks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Used as computational model, it is robust for feature space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Entropy rate of a random walk on a graph</a:t>
            </a:r>
            <a:br>
              <a:rPr lang="en-GB" baseline="0" dirty="0" smtClean="0"/>
            </a:br>
            <a:r>
              <a:rPr lang="en-GB" baseline="0" dirty="0" err="1" smtClean="0"/>
              <a:t>Favors</a:t>
            </a:r>
            <a:r>
              <a:rPr lang="en-GB" baseline="0" dirty="0" smtClean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Balancing term</a:t>
            </a:r>
            <a:br>
              <a:rPr lang="en-GB" baseline="0" dirty="0" smtClean="0"/>
            </a:br>
            <a:r>
              <a:rPr lang="en-GB" baseline="0" dirty="0" smtClean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Aims to </a:t>
            </a:r>
            <a:r>
              <a:rPr lang="en-GB" baseline="0" dirty="0" err="1" smtClean="0"/>
              <a:t>generelaize</a:t>
            </a:r>
            <a:r>
              <a:rPr lang="en-GB" baseline="0" dirty="0" smtClean="0"/>
              <a:t> 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Segmentation is given by the graph topology that maximizes the objective function under the </a:t>
            </a:r>
            <a:r>
              <a:rPr lang="en-GB" baseline="0" dirty="0" err="1" smtClean="0"/>
              <a:t>matroid</a:t>
            </a:r>
            <a:r>
              <a:rPr lang="en-GB" baseline="0" dirty="0" smtClean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Exploiting submodular and monotonic properties of the objective function </a:t>
            </a:r>
            <a:r>
              <a:rPr lang="en-GB" baseline="0" dirty="0" smtClean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>
                <a:sym typeface="Wingdings" panose="05000000000000000000" pitchFamily="2" charset="2"/>
              </a:rPr>
              <a:t>Outperformed all state-of-the-art </a:t>
            </a:r>
            <a:r>
              <a:rPr lang="en-GB" baseline="0" dirty="0" err="1" smtClean="0">
                <a:sym typeface="Wingdings" panose="05000000000000000000" pitchFamily="2" charset="2"/>
              </a:rPr>
              <a:t>superpixle</a:t>
            </a:r>
            <a:r>
              <a:rPr lang="en-GB" baseline="0" dirty="0" smtClean="0">
                <a:sym typeface="Wingdings" panose="05000000000000000000" pitchFamily="2" charset="2"/>
              </a:rPr>
              <a:t>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SLIC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Very simple: </a:t>
            </a:r>
            <a:r>
              <a:rPr lang="en-GB" baseline="0" dirty="0" err="1" smtClean="0"/>
              <a:t>kmeans</a:t>
            </a:r>
            <a:r>
              <a:rPr lang="en-GB" baseline="0" dirty="0" smtClean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ETPS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Occlusion labelling: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joint segmentation, occlusion labelling, stereo and flow estimation.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much more efficient optimization algorithm that results in an order of magnitude less updates (speed-up).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SEEDS algorithm [8] our method uses a coarse-to-fine energy update strategy, which allows the optimization to reach better energy minima than when employing even a single iteration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Init</a:t>
            </a:r>
            <a:r>
              <a:rPr lang="en-GB" dirty="0" smtClean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Compute mean </a:t>
            </a:r>
            <a:r>
              <a:rPr lang="en-GB" dirty="0" err="1" smtClean="0"/>
              <a:t>color</a:t>
            </a:r>
            <a:r>
              <a:rPr lang="en-GB" dirty="0" smtClean="0"/>
              <a:t> (</a:t>
            </a:r>
            <a:r>
              <a:rPr lang="en-GB" dirty="0" err="1" smtClean="0"/>
              <a:t>center</a:t>
            </a:r>
            <a:r>
              <a:rPr lang="en-GB" dirty="0" smtClean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For </a:t>
            </a:r>
            <a:r>
              <a:rPr lang="en-GB" dirty="0" err="1" smtClean="0"/>
              <a:t>iter</a:t>
            </a:r>
            <a:r>
              <a:rPr lang="en-GB" dirty="0" smtClean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Valid connectivity block </a:t>
            </a:r>
            <a:r>
              <a:rPr lang="en-GB" dirty="0" err="1" smtClean="0"/>
              <a:t>i</a:t>
            </a:r>
            <a:r>
              <a:rPr lang="en-GB" dirty="0" smtClean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Update </a:t>
            </a:r>
            <a:r>
              <a:rPr lang="en-GB" dirty="0" err="1" smtClean="0"/>
              <a:t>center</a:t>
            </a:r>
            <a:r>
              <a:rPr lang="en-GB" dirty="0" smtClean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i’s neighbours to block list end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Create rectangular grids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Compute mean colour (centre) and mean position for</a:t>
            </a:r>
            <a:br>
              <a:rPr lang="en-GB" b="1" dirty="0" smtClean="0"/>
            </a:br>
            <a:r>
              <a:rPr lang="en-GB" b="1" dirty="0" smtClean="0"/>
              <a:t>blocks and Superpixels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iteration: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IsValidConnectingBlock</a:t>
            </a:r>
            <a:r>
              <a:rPr lang="en-GB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Minimise energy function </a:t>
            </a:r>
            <a:r>
              <a:rPr lang="en-GB" b="1" dirty="0" smtClean="0">
                <a:sym typeface="Wingdings" panose="05000000000000000000" pitchFamily="2" charset="2"/>
              </a:rPr>
              <a:t> assign block to Superpixel</a:t>
            </a:r>
            <a:endParaRPr lang="en-GB" b="1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assigned to new Superpixel:</a:t>
            </a:r>
            <a:br>
              <a:rPr lang="en-GB" dirty="0" smtClean="0"/>
            </a:br>
            <a:r>
              <a:rPr lang="en-GB" dirty="0" smtClean="0"/>
              <a:t>Update centre and means for 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new boundary block to list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Create rectangular grids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Compute mean colour (centre) and mean position for</a:t>
            </a:r>
            <a:br>
              <a:rPr lang="en-GB" b="1" dirty="0" smtClean="0"/>
            </a:br>
            <a:r>
              <a:rPr lang="en-GB" b="1" dirty="0" smtClean="0"/>
              <a:t>blocks and Superpixels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iteration: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IsValidConnectingBlock</a:t>
            </a:r>
            <a:r>
              <a:rPr lang="en-GB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Minimise energy function </a:t>
            </a:r>
            <a:r>
              <a:rPr lang="en-GB" b="1" dirty="0" smtClean="0">
                <a:sym typeface="Wingdings" panose="05000000000000000000" pitchFamily="2" charset="2"/>
              </a:rPr>
              <a:t> assign block to Superpixel</a:t>
            </a:r>
            <a:endParaRPr lang="en-GB" b="1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assigned to new Superpixel:</a:t>
            </a:r>
            <a:br>
              <a:rPr lang="en-GB" dirty="0" smtClean="0"/>
            </a:br>
            <a:r>
              <a:rPr lang="en-GB" dirty="0" smtClean="0"/>
              <a:t>Update centre and means for 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new boundary block to list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37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We can</a:t>
            </a:r>
            <a:r>
              <a:rPr lang="en-GB" baseline="0" dirty="0" smtClean="0"/>
              <a:t> see that SLIC better catches shapes with low number of Superpixels while ETPS sticks to its pixels 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033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01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231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More clearly seen when the Superpixels are filled with their mean colour: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SLIC keeps a high amount of information with a low number of pixels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The more Superpixel are added, the more precise does ETPS detects borders between different objects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7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252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datasets reflect the common applications except in the field of medical applications where </a:t>
            </a:r>
            <a:r>
              <a:rPr lang="en-US" dirty="0" err="1"/>
              <a:t>superpixels</a:t>
            </a:r>
            <a:r>
              <a:rPr lang="en-US" dirty="0"/>
              <a:t> are really common. They also should reflect the same results one would achieve from a </a:t>
            </a:r>
            <a:r>
              <a:rPr lang="en-US" dirty="0" err="1"/>
              <a:t>populat</a:t>
            </a:r>
            <a:r>
              <a:rPr lang="en-US" dirty="0"/>
              <a:t> dataset like ImageNet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Berkeley dataset contains simple outdoor scenes, showing landscape, buildings and animals where foreground and background are easily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96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Ganiyu Ibraheem &amp; Philipp Seybold</a:t>
            </a:r>
          </a:p>
          <a:p>
            <a:r>
              <a:rPr lang="en-GB" dirty="0" smtClean="0"/>
              <a:t>Advanced Computer Vision</a:t>
            </a:r>
          </a:p>
          <a:p>
            <a:r>
              <a:rPr lang="en-GB" dirty="0" smtClean="0"/>
              <a:t>Group A3</a:t>
            </a:r>
            <a:endParaRPr lang="en-GB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CC5-6E8D-EA41-B227-8382215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505A-E03A-DF4E-BC2A-818A7ECA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datasets</a:t>
            </a:r>
          </a:p>
          <a:p>
            <a:pPr lvl="1"/>
            <a:r>
              <a:rPr lang="en-US" dirty="0"/>
              <a:t>NYU Depth Dataset v2</a:t>
            </a:r>
          </a:p>
          <a:p>
            <a:pPr lvl="2"/>
            <a:r>
              <a:rPr lang="en-US" dirty="0"/>
              <a:t>1449 images including depth data</a:t>
            </a:r>
          </a:p>
          <a:p>
            <a:pPr lvl="2"/>
            <a:r>
              <a:rPr lang="en-US" dirty="0"/>
              <a:t>Dataset not as complex as the Berkeley </a:t>
            </a:r>
          </a:p>
          <a:p>
            <a:pPr marL="914400" lvl="2" indent="0">
              <a:buNone/>
            </a:pPr>
            <a:r>
              <a:rPr lang="en-US" dirty="0"/>
              <a:t>    dataset but contains a diverse range of </a:t>
            </a:r>
          </a:p>
          <a:p>
            <a:pPr marL="914400" lvl="2" indent="0">
              <a:buNone/>
            </a:pPr>
            <a:r>
              <a:rPr lang="en-US" dirty="0"/>
              <a:t>    indoor scenes from private to commercial </a:t>
            </a:r>
          </a:p>
          <a:p>
            <a:pPr marL="914400" lvl="2" indent="0">
              <a:buNone/>
            </a:pPr>
            <a:r>
              <a:rPr lang="en-US" dirty="0"/>
              <a:t>    accommodations </a:t>
            </a:r>
          </a:p>
          <a:p>
            <a:pPr lvl="1"/>
            <a:r>
              <a:rPr lang="en-US" dirty="0"/>
              <a:t>SUN RGB-D dataset</a:t>
            </a:r>
          </a:p>
          <a:p>
            <a:pPr lvl="2"/>
            <a:r>
              <a:rPr lang="en-US" dirty="0"/>
              <a:t>10335 images including depth data</a:t>
            </a:r>
          </a:p>
          <a:p>
            <a:pPr lvl="2"/>
            <a:r>
              <a:rPr lang="en-US" dirty="0"/>
              <a:t>Contains lots of images with cluttered scenes with bad lighting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7BFE-3D75-964F-ACBF-5593EF55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89C3-F3A5-8947-B3A3-385596F3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C2FE-5817-0648-93C2-8D9B10F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F2A86-4FCC-4845-B066-DEAF83593B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1" y="896558"/>
            <a:ext cx="2228050" cy="33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1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47E8-BCC7-D845-9242-A3DEA014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A065-5710-E646-8F92-78D7E504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dataset</a:t>
            </a:r>
          </a:p>
          <a:p>
            <a:pPr lvl="1"/>
            <a:r>
              <a:rPr lang="en-US" dirty="0"/>
              <a:t>The FASH (Fashionista) dataset</a:t>
            </a:r>
          </a:p>
          <a:p>
            <a:pPr lvl="2"/>
            <a:r>
              <a:rPr lang="en-US" dirty="0"/>
              <a:t>685 Images showing the full body of fashion bloggers</a:t>
            </a:r>
          </a:p>
          <a:p>
            <a:pPr lvl="2"/>
            <a:r>
              <a:rPr lang="en-US" dirty="0"/>
              <a:t>Previously used for clothes parsing annotated; leveraged the Amazon mechanical </a:t>
            </a:r>
            <a:r>
              <a:rPr lang="en-US" dirty="0" err="1"/>
              <a:t>turk</a:t>
            </a:r>
            <a:r>
              <a:rPr lang="en-US" dirty="0"/>
              <a:t> platform for semantic ground-truth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67A2-112A-1D4F-A8ED-202CB593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A566-1747-2B41-B9BD-A87288C5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C2C8-82B5-BF41-A1E2-054A7A2B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363E-05D8-B647-8C4B-8794760B8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51775"/>
            <a:ext cx="1809750" cy="2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33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9CC0-F26A-A145-9C5C-685DDE3D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BBB0-3FBC-EA49-BCD9-7A6BF363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Depth Necessary for Image segmentation?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35AD-D6D5-0B47-8BA3-1FC18C99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8218-BC8D-3445-99FF-72A5F5B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FB67-B823-DB4C-A4A1-F107DDE1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2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State-Of-The-Art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</a:t>
            </a:r>
            <a:r>
              <a:rPr lang="en-GB" dirty="0" smtClean="0"/>
              <a:t>(EAMS)</a:t>
            </a:r>
          </a:p>
          <a:p>
            <a:pPr lvl="1"/>
            <a:r>
              <a:rPr lang="en-GB" dirty="0" smtClean="0"/>
              <a:t>Mean shift procedure for density estimation</a:t>
            </a:r>
          </a:p>
          <a:p>
            <a:r>
              <a:rPr lang="en-GB" dirty="0" smtClean="0"/>
              <a:t>Entropy-Rate-Superpixel (ERS)</a:t>
            </a:r>
          </a:p>
          <a:p>
            <a:pPr lvl="1"/>
            <a:r>
              <a:rPr lang="en-GB" dirty="0" smtClean="0"/>
              <a:t>Utilising entropy rate of random walk with balancing </a:t>
            </a:r>
          </a:p>
          <a:p>
            <a:r>
              <a:rPr lang="en-GB" dirty="0"/>
              <a:t>Simple Linear Iterative Clustering </a:t>
            </a:r>
            <a:r>
              <a:rPr lang="en-GB" dirty="0" smtClean="0"/>
              <a:t>(SLIC)</a:t>
            </a:r>
          </a:p>
          <a:p>
            <a:pPr lvl="1"/>
            <a:r>
              <a:rPr lang="en-GB" dirty="0"/>
              <a:t>I</a:t>
            </a:r>
            <a:r>
              <a:rPr lang="en-GB" dirty="0" smtClean="0"/>
              <a:t>terative </a:t>
            </a:r>
            <a:r>
              <a:rPr lang="en-GB" dirty="0"/>
              <a:t>k-means style clustering</a:t>
            </a:r>
            <a:endParaRPr lang="en-GB" dirty="0" smtClean="0"/>
          </a:p>
          <a:p>
            <a:r>
              <a:rPr lang="en-GB" dirty="0" smtClean="0"/>
              <a:t>Extended </a:t>
            </a:r>
            <a:r>
              <a:rPr lang="en-GB" dirty="0"/>
              <a:t>Topology Preserving </a:t>
            </a:r>
            <a:r>
              <a:rPr lang="en-GB" dirty="0" smtClean="0"/>
              <a:t>Segmentation (ETPS)</a:t>
            </a:r>
          </a:p>
          <a:p>
            <a:pPr lvl="1"/>
            <a:r>
              <a:rPr lang="en-GB" dirty="0"/>
              <a:t>Efficient </a:t>
            </a:r>
            <a:r>
              <a:rPr lang="en-GB" dirty="0" smtClean="0"/>
              <a:t>joint segmentation, </a:t>
            </a:r>
            <a:r>
              <a:rPr lang="en-GB" dirty="0"/>
              <a:t>occlusion </a:t>
            </a:r>
            <a:r>
              <a:rPr lang="en-GB" dirty="0" smtClean="0"/>
              <a:t>labelling, </a:t>
            </a:r>
            <a:r>
              <a:rPr lang="en-GB" dirty="0"/>
              <a:t>stereo and flow </a:t>
            </a:r>
            <a:r>
              <a:rPr lang="en-GB" dirty="0" smtClean="0"/>
              <a:t>estimation</a:t>
            </a:r>
          </a:p>
          <a:p>
            <a:pPr lvl="1"/>
            <a:r>
              <a:rPr lang="en-GB" dirty="0" smtClean="0"/>
              <a:t>Uses coarse-to-fine </a:t>
            </a:r>
            <a:r>
              <a:rPr lang="en-GB" dirty="0"/>
              <a:t>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	    ETPS			     SEEDS		            SLIC			 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Create rectangular grids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level:</a:t>
            </a:r>
            <a:endParaRPr lang="en-GB" i="1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Compute mean </a:t>
            </a:r>
            <a:r>
              <a:rPr lang="en-GB" b="1" dirty="0" smtClean="0"/>
              <a:t>colour </a:t>
            </a:r>
            <a:r>
              <a:rPr lang="en-GB" b="1" dirty="0"/>
              <a:t>(</a:t>
            </a:r>
            <a:r>
              <a:rPr lang="en-GB" b="1" dirty="0" smtClean="0"/>
              <a:t>centre) </a:t>
            </a:r>
            <a:r>
              <a:rPr lang="en-GB" b="1" dirty="0"/>
              <a:t>and mean </a:t>
            </a:r>
            <a:r>
              <a:rPr lang="en-GB" b="1" dirty="0" smtClean="0"/>
              <a:t>position for</a:t>
            </a:r>
            <a:br>
              <a:rPr lang="en-GB" b="1" dirty="0" smtClean="0"/>
            </a:br>
            <a:r>
              <a:rPr lang="en-GB" b="1" dirty="0" smtClean="0"/>
              <a:t>blocks and Superpixels</a:t>
            </a:r>
            <a:endParaRPr lang="en-GB" b="1" dirty="0"/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</a:t>
            </a:r>
            <a:r>
              <a:rPr lang="en-GB" i="1" dirty="0" smtClean="0"/>
              <a:t>each iteration:</a:t>
            </a:r>
            <a:endParaRPr lang="en-GB" i="1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IsValidConnectingBlock</a:t>
            </a:r>
            <a:r>
              <a:rPr lang="en-GB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Minimise </a:t>
            </a:r>
            <a:r>
              <a:rPr lang="en-GB" b="1" dirty="0"/>
              <a:t>e</a:t>
            </a:r>
            <a:r>
              <a:rPr lang="en-GB" b="1" dirty="0" smtClean="0"/>
              <a:t>nergy </a:t>
            </a:r>
            <a:r>
              <a:rPr lang="en-GB" b="1" dirty="0"/>
              <a:t>function </a:t>
            </a:r>
            <a:r>
              <a:rPr lang="en-GB" b="1" dirty="0" smtClean="0">
                <a:sym typeface="Wingdings" panose="05000000000000000000" pitchFamily="2" charset="2"/>
              </a:rPr>
              <a:t> assign block to </a:t>
            </a:r>
            <a:r>
              <a:rPr lang="en-GB" b="1" dirty="0">
                <a:sym typeface="Wingdings" panose="05000000000000000000" pitchFamily="2" charset="2"/>
              </a:rPr>
              <a:t>S</a:t>
            </a:r>
            <a:r>
              <a:rPr lang="en-GB" b="1" dirty="0" smtClean="0">
                <a:sym typeface="Wingdings" panose="05000000000000000000" pitchFamily="2" charset="2"/>
              </a:rPr>
              <a:t>uperpixel</a:t>
            </a:r>
            <a:endParaRPr lang="en-GB" b="1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assigned to new Superpixel:</a:t>
            </a:r>
            <a:br>
              <a:rPr lang="en-GB" dirty="0" smtClean="0"/>
            </a:br>
            <a:r>
              <a:rPr lang="en-GB" dirty="0" smtClean="0"/>
              <a:t>Update centre </a:t>
            </a:r>
            <a:r>
              <a:rPr lang="en-GB" dirty="0"/>
              <a:t>and means for </a:t>
            </a:r>
            <a:r>
              <a:rPr lang="en-GB" dirty="0" smtClean="0"/>
              <a:t>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new boundary block to list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</a:t>
                </a:r>
                <a:r>
                  <a:rPr lang="en-GB" dirty="0" smtClean="0"/>
                  <a:t>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</a:t>
                </a:r>
                <a:r>
                  <a:rPr lang="en-GB" dirty="0" smtClean="0"/>
                  <a:t>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</a:t>
                </a:r>
                <a:r>
                  <a:rPr lang="en-GB" dirty="0" smtClean="0"/>
                  <a:t>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</a:t>
                </a:r>
                <a:r>
                  <a:rPr lang="en-GB" dirty="0" smtClean="0"/>
                  <a:t>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</a:t>
                </a:r>
                <a:r>
                  <a:rPr lang="en-GB" dirty="0" smtClean="0"/>
                  <a:t>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4" y="894080"/>
            <a:ext cx="8325872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Definition &amp; Properties</a:t>
            </a:r>
          </a:p>
          <a:p>
            <a:r>
              <a:rPr lang="en-GB" dirty="0" smtClean="0"/>
              <a:t>Applications</a:t>
            </a:r>
          </a:p>
          <a:p>
            <a:r>
              <a:rPr lang="en-GB" dirty="0" smtClean="0"/>
              <a:t>Approaches</a:t>
            </a:r>
          </a:p>
          <a:p>
            <a:r>
              <a:rPr lang="en-GB" dirty="0" smtClean="0"/>
              <a:t>State-Of-The-Art</a:t>
            </a:r>
            <a:endParaRPr lang="en-GB" dirty="0"/>
          </a:p>
          <a:p>
            <a:r>
              <a:rPr lang="en-GB" dirty="0" smtClean="0"/>
              <a:t>Demonstration</a:t>
            </a:r>
          </a:p>
          <a:p>
            <a:r>
              <a:rPr lang="en-GB" dirty="0" smtClean="0"/>
              <a:t>Discussion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29" y="1027907"/>
            <a:ext cx="3413221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20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50007"/>
            <a:ext cx="3816627" cy="254759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203794"/>
            <a:ext cx="3816627" cy="25475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1550007"/>
            <a:ext cx="3802150" cy="25379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4203794"/>
            <a:ext cx="3816627" cy="2547598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2865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ETPS </a:t>
            </a:r>
            <a:r>
              <a:rPr lang="en-GB" sz="2000" dirty="0" smtClean="0"/>
              <a:t>(1 Iteration)</a:t>
            </a:r>
            <a:endParaRPr lang="en-GB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71320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SLIC </a:t>
            </a:r>
            <a:r>
              <a:rPr lang="en-GB" sz="2000" dirty="0"/>
              <a:t>(1 Iteration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 rot="5400000">
            <a:off x="-922830" y="2638330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100 Superpixels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-922831" y="5292115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400 Superpixels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21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50007"/>
            <a:ext cx="3816626" cy="254759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203794"/>
            <a:ext cx="3816626" cy="25475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1550007"/>
            <a:ext cx="3802149" cy="25379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4203794"/>
            <a:ext cx="3816626" cy="2547598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2865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ETPS </a:t>
            </a:r>
            <a:r>
              <a:rPr lang="en-GB" sz="2000" dirty="0" smtClean="0"/>
              <a:t>(1 Iteration)</a:t>
            </a:r>
            <a:endParaRPr lang="en-GB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71320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SLIC </a:t>
            </a:r>
            <a:r>
              <a:rPr lang="en-GB" sz="2000" dirty="0"/>
              <a:t>(1 Iteration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 rot="5400000">
            <a:off x="-922830" y="2638330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100 Superpixels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-922831" y="5292115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400 Superpixels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2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22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50007"/>
            <a:ext cx="3816626" cy="254759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203794"/>
            <a:ext cx="3816626" cy="25475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1550007"/>
            <a:ext cx="3802149" cy="25379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4203794"/>
            <a:ext cx="3816626" cy="254759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2865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ETPS </a:t>
            </a:r>
            <a:r>
              <a:rPr lang="en-GB" sz="2000" dirty="0" smtClean="0"/>
              <a:t>(5 Iteration)</a:t>
            </a:r>
            <a:endParaRPr lang="en-GB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71320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SLIC </a:t>
            </a:r>
            <a:r>
              <a:rPr lang="en-GB" sz="2000" dirty="0" smtClean="0"/>
              <a:t>(5 </a:t>
            </a:r>
            <a:r>
              <a:rPr lang="en-GB" sz="2000" dirty="0"/>
              <a:t>Iteration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 rot="5400000">
            <a:off x="-922830" y="2638330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100 Superpixels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-922831" y="5292115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400 Superpixels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10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23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550007"/>
            <a:ext cx="3816624" cy="254759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4203794"/>
            <a:ext cx="3816624" cy="25475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0" y="1550007"/>
            <a:ext cx="3802148" cy="25379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01" y="4203794"/>
            <a:ext cx="3816624" cy="254759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2865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ETPS </a:t>
            </a:r>
            <a:r>
              <a:rPr lang="en-GB" sz="2000" dirty="0" smtClean="0"/>
              <a:t>(20 Iteration)</a:t>
            </a:r>
            <a:endParaRPr lang="en-GB" sz="2800" dirty="0"/>
          </a:p>
        </p:txBody>
      </p:sp>
      <p:sp>
        <p:nvSpPr>
          <p:cNvPr id="14" name="Textfeld 13"/>
          <p:cNvSpPr txBox="1"/>
          <p:nvPr/>
        </p:nvSpPr>
        <p:spPr>
          <a:xfrm>
            <a:off x="4713200" y="945167"/>
            <a:ext cx="381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SLIC </a:t>
            </a:r>
            <a:r>
              <a:rPr lang="en-GB" sz="2000" dirty="0" smtClean="0"/>
              <a:t>(20 </a:t>
            </a:r>
            <a:r>
              <a:rPr lang="en-GB" sz="2000" dirty="0"/>
              <a:t>Iteration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5" name="Textfeld 14"/>
          <p:cNvSpPr txBox="1"/>
          <p:nvPr/>
        </p:nvSpPr>
        <p:spPr>
          <a:xfrm rot="5400000">
            <a:off x="-922830" y="2638330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100 Superpixels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-922831" y="5292115"/>
            <a:ext cx="2547599" cy="37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400 Superpixels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6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4" y="894080"/>
            <a:ext cx="8325872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 smtClean="0"/>
              <a:t>Live Demo</a:t>
            </a:r>
            <a:r>
              <a:rPr lang="en-GB" dirty="0"/>
              <a:t/>
            </a:r>
            <a:br>
              <a:rPr lang="en-GB" dirty="0"/>
            </a:br>
            <a:r>
              <a:rPr lang="en-GB" sz="2000" dirty="0" smtClean="0"/>
              <a:t>(ETPS &amp; SLIC)</a:t>
            </a:r>
          </a:p>
          <a:p>
            <a:pPr marL="0" indent="0" algn="ctr">
              <a:buNone/>
            </a:pPr>
            <a:endParaRPr lang="en-GB" sz="2000" dirty="0" smtClean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51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Image resolution and number of Superpixels linked</a:t>
            </a:r>
          </a:p>
          <a:p>
            <a:r>
              <a:rPr lang="en-GB" dirty="0" smtClean="0"/>
              <a:t>Performance of different approaches depends on application and correct parameterization</a:t>
            </a:r>
          </a:p>
          <a:p>
            <a:r>
              <a:rPr lang="en-GB" dirty="0" smtClean="0"/>
              <a:t>State-of-the-art methods for a variety of problems with great results</a:t>
            </a:r>
          </a:p>
          <a:p>
            <a:r>
              <a:rPr lang="en-GB" dirty="0" smtClean="0"/>
              <a:t>Only a few real-time performing approaches</a:t>
            </a:r>
          </a:p>
          <a:p>
            <a:r>
              <a:rPr lang="en-GB" dirty="0" smtClean="0"/>
              <a:t>Fast-paced field within computer vision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27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9390"/>
              </p:ext>
            </p:extLst>
          </p:nvPr>
        </p:nvGraphicFramePr>
        <p:xfrm>
          <a:off x="628650" y="1482344"/>
          <a:ext cx="788670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Stutz, A. </a:t>
                      </a:r>
                      <a:r>
                        <a:rPr lang="en-GB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Hermans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Leibe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State-of-the-Art, Visual Computing Institute, RWTH Aachen University, 2017 </a:t>
                      </a:r>
                      <a:endParaRPr lang="en-GB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Achanta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Shaji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K. Smith, A.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Lucchi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Süsstrunk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SLIC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Tech. rep.,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Polytechnique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Federale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Lausanne (2010).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 Y.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Tuzel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Ramalingam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Chellappa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Entropy rate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segmentation, in: IEEE Conference on Computer Vision and Pattern Recognition, 2011, pp. 2097-2104.</a:t>
                      </a:r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Comaniciu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Meer, Mean shift: A robust approach toward feature space analysis, IEEE Transactions on Pattern Analysis and Machine Intelligence 24 (5) (2002) 603-619.</a:t>
                      </a:r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 Yao, M.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Boben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Fidler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Urtasun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Real-time coarse-to-fine topologically preserving segmentation, in: IEEE Conference on Computer Vision and pattern Recognition, 2015, pp. 2947-2955.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Achanta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A.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Shaji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K. Smith, A.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Lucchi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P.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Fua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S.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Süsstrunk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SLIC Superpixels, Tech. rep.,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École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Polytechnique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Fédérale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de Lausanne (2010).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Work distribution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28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47036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 smtClean="0"/>
                        <a:t>Equal</a:t>
                      </a:r>
                      <a:r>
                        <a:rPr lang="en-GB" sz="2000" baseline="0" dirty="0" smtClean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Ganiyu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</a:rPr>
                        <a:t> on the general concept of Superpixels and provided comparisons current approaches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Philipp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</a:rPr>
                        <a:t> on the state-of-the-art approaches with focus on ETPS; Implementation of EPTS and SLIC for segmentation (image &amp; stream)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29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Firstly </a:t>
            </a:r>
            <a:r>
              <a:rPr lang="en-GB" dirty="0"/>
              <a:t>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</a:t>
            </a:r>
            <a:r>
              <a:rPr lang="en-GB" dirty="0" smtClean="0"/>
              <a:t>Malik in: “Learning </a:t>
            </a:r>
            <a:r>
              <a:rPr lang="en-GB" dirty="0"/>
              <a:t>a Classification Model for </a:t>
            </a:r>
            <a:r>
              <a:rPr lang="en-GB" dirty="0" smtClean="0"/>
              <a:t>Segmentation”</a:t>
            </a:r>
            <a:r>
              <a:rPr lang="en-GB" dirty="0"/>
              <a:t>	</a:t>
            </a:r>
          </a:p>
          <a:p>
            <a:pPr lvl="0"/>
            <a:r>
              <a:rPr lang="en-GB" dirty="0" smtClean="0"/>
              <a:t>First Superpixel algorithms </a:t>
            </a:r>
            <a:r>
              <a:rPr lang="en-GB" dirty="0"/>
              <a:t>around 2009 </a:t>
            </a:r>
            <a:endParaRPr lang="en-GB" dirty="0" smtClean="0"/>
          </a:p>
          <a:p>
            <a:pPr lvl="0"/>
            <a:r>
              <a:rPr lang="en-GB" dirty="0" smtClean="0"/>
              <a:t>Fast expansion until now into nearly all Computer Vison domains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roup </a:t>
            </a:r>
            <a:r>
              <a:rPr lang="en-GB" dirty="0"/>
              <a:t>perceptually similar pixels (e.g. colour) to create visually meaningful </a:t>
            </a:r>
            <a:r>
              <a:rPr lang="en-GB" dirty="0" smtClean="0"/>
              <a:t>entities</a:t>
            </a:r>
          </a:p>
          <a:p>
            <a:r>
              <a:rPr lang="en-GB" dirty="0" smtClean="0"/>
              <a:t>Heavily </a:t>
            </a:r>
            <a:r>
              <a:rPr lang="en-GB" dirty="0"/>
              <a:t>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Example (SLIC)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Partition</a:t>
            </a:r>
          </a:p>
          <a:p>
            <a:pPr lvl="0"/>
            <a:r>
              <a:rPr lang="en-GB" dirty="0" smtClean="0"/>
              <a:t>Connectivity</a:t>
            </a:r>
          </a:p>
          <a:p>
            <a:pPr lvl="0"/>
            <a:r>
              <a:rPr lang="en-GB" dirty="0" smtClean="0"/>
              <a:t>Boundary adherence</a:t>
            </a:r>
            <a:endParaRPr lang="en-GB" dirty="0"/>
          </a:p>
          <a:p>
            <a:pPr lvl="0"/>
            <a:r>
              <a:rPr lang="en-GB" dirty="0"/>
              <a:t>Compactness, Regularity and </a:t>
            </a:r>
            <a:r>
              <a:rPr lang="en-GB" dirty="0" smtClean="0"/>
              <a:t>Smoothness</a:t>
            </a:r>
            <a:endParaRPr lang="en-GB" dirty="0"/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</a:t>
            </a:r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 smtClean="0"/>
              <a:t>3D-Reconstruction</a:t>
            </a:r>
            <a:endParaRPr lang="en-GB" dirty="0"/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 smtClean="0"/>
              <a:t>Depth recovery &amp; estimation</a:t>
            </a:r>
            <a:endParaRPr lang="en-GB" dirty="0"/>
          </a:p>
          <a:p>
            <a:pPr lvl="0"/>
            <a:r>
              <a:rPr lang="en-GB" dirty="0" smtClean="0"/>
              <a:t>Semantic </a:t>
            </a:r>
            <a:r>
              <a:rPr lang="en-GB" dirty="0"/>
              <a:t>segmentation</a:t>
            </a:r>
          </a:p>
          <a:p>
            <a:pPr lvl="0"/>
            <a:r>
              <a:rPr lang="en-GB" dirty="0" smtClean="0"/>
              <a:t>Optical &amp; scene flow</a:t>
            </a:r>
            <a:endParaRPr lang="en-GB" dirty="0"/>
          </a:p>
          <a:p>
            <a:pPr lvl="0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Watershed-based</a:t>
            </a:r>
          </a:p>
          <a:p>
            <a:pPr lvl="0"/>
            <a:r>
              <a:rPr lang="en-GB" dirty="0" smtClean="0"/>
              <a:t>Density-based (EAMS)</a:t>
            </a:r>
            <a:endParaRPr lang="en-GB" dirty="0"/>
          </a:p>
          <a:p>
            <a:pPr lvl="0"/>
            <a:r>
              <a:rPr lang="en-GB" dirty="0" smtClean="0"/>
              <a:t>Graph-based (ERS)</a:t>
            </a:r>
          </a:p>
          <a:p>
            <a:pPr lvl="0"/>
            <a:r>
              <a:rPr lang="en-GB" dirty="0" smtClean="0"/>
              <a:t>Contour-Evolution (ERGC)</a:t>
            </a:r>
            <a:endParaRPr lang="en-GB" dirty="0"/>
          </a:p>
          <a:p>
            <a:pPr lvl="0"/>
            <a:r>
              <a:rPr lang="en-GB" dirty="0" smtClean="0"/>
              <a:t>Path-based</a:t>
            </a:r>
            <a:endParaRPr lang="en-GB" dirty="0"/>
          </a:p>
          <a:p>
            <a:pPr lvl="0"/>
            <a:r>
              <a:rPr lang="en-GB" dirty="0" smtClean="0"/>
              <a:t>Clustering-based (SLIC)</a:t>
            </a:r>
          </a:p>
          <a:p>
            <a:pPr lvl="0"/>
            <a:r>
              <a:rPr lang="en-GB" dirty="0" smtClean="0"/>
              <a:t>Energy Optimisation (SEEDS, ETPS, CRS)</a:t>
            </a:r>
          </a:p>
          <a:p>
            <a:pPr lvl="0"/>
            <a:r>
              <a:rPr lang="en-GB" dirty="0" smtClean="0"/>
              <a:t>Wavelet-based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2 indoor for comparison and 1 person dataset</a:t>
            </a:r>
          </a:p>
          <a:p>
            <a:r>
              <a:rPr lang="en-US" dirty="0"/>
              <a:t>Outdoor datasets</a:t>
            </a:r>
          </a:p>
          <a:p>
            <a:pPr lvl="1"/>
            <a:r>
              <a:rPr lang="en-US" dirty="0"/>
              <a:t>Berkeley Segmentation Dataset</a:t>
            </a:r>
          </a:p>
          <a:p>
            <a:pPr lvl="2"/>
            <a:r>
              <a:rPr lang="en-US" dirty="0"/>
              <a:t>500 Images</a:t>
            </a:r>
          </a:p>
          <a:p>
            <a:pPr lvl="2"/>
            <a:r>
              <a:rPr lang="en-US" dirty="0"/>
              <a:t>5 High Quality ground truth segmentations per image</a:t>
            </a:r>
          </a:p>
          <a:p>
            <a:pPr lvl="1"/>
            <a:r>
              <a:rPr lang="en-US" dirty="0"/>
              <a:t>Stanford Background dataset</a:t>
            </a:r>
          </a:p>
          <a:p>
            <a:pPr lvl="2"/>
            <a:r>
              <a:rPr lang="en-US" dirty="0"/>
              <a:t>Contains 715 images</a:t>
            </a:r>
          </a:p>
          <a:p>
            <a:pPr lvl="2"/>
            <a:r>
              <a:rPr lang="en-US" dirty="0"/>
              <a:t>More complex scenes than the Berkeley segmentation dataset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43EA6-9518-4E4A-803C-0A6733313F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29" y="2670958"/>
            <a:ext cx="1531257" cy="20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2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1532</TotalTime>
  <Words>2177</Words>
  <Application>Microsoft Office PowerPoint</Application>
  <PresentationFormat>Bildschirmpräsentation (4:3)</PresentationFormat>
  <Paragraphs>385</Paragraphs>
  <Slides>29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Evaluation on different datasets</vt:lpstr>
      <vt:lpstr>Evaluation on different dataset</vt:lpstr>
      <vt:lpstr>Evaluation on different datasets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Philipp</cp:lastModifiedBy>
  <cp:revision>190</cp:revision>
  <dcterms:created xsi:type="dcterms:W3CDTF">2018-02-01T16:42:40Z</dcterms:created>
  <dcterms:modified xsi:type="dcterms:W3CDTF">2018-02-22T13:21:33Z</dcterms:modified>
</cp:coreProperties>
</file>